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5" r:id="rId1"/>
  </p:sldMasterIdLst>
  <p:sldIdLst>
    <p:sldId id="256" r:id="rId2"/>
    <p:sldId id="258" r:id="rId3"/>
    <p:sldId id="272" r:id="rId4"/>
    <p:sldId id="274" r:id="rId5"/>
    <p:sldId id="263" r:id="rId6"/>
  </p:sldIdLst>
  <p:sldSz cx="9144000" cy="5143500" type="screen16x9"/>
  <p:notesSz cx="9144000" cy="6858000"/>
  <p:custDataLst>
    <p:tags r:id="rId7"/>
  </p:custDataLst>
  <p:defaultTextStyle>
    <a:defPPr>
      <a:defRPr lang="en-US"/>
    </a:defPPr>
    <a:lvl1pPr marL="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1992" y="-10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790972" y="3778934"/>
            <a:ext cx="1419712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582216"/>
            <a:ext cx="8062912" cy="1102519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1687710"/>
            <a:ext cx="8062912" cy="131445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4509492"/>
            <a:ext cx="5791200" cy="273844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61BEF0D-F0BB-DE4B-95CE-6DB70DBA9567}" type="datetimeFigureOut">
              <a:rPr lang="en-US" smtClean="0"/>
              <a:pPr/>
              <a:t>4/23/2025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4238028"/>
            <a:ext cx="5791200" cy="273844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4314231"/>
            <a:ext cx="502920" cy="273844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85750"/>
            <a:ext cx="1905000" cy="41148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857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0620"/>
            <a:ext cx="8229600" cy="104927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106"/>
            <a:ext cx="8229600" cy="3429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4860036"/>
            <a:ext cx="2133600" cy="226314"/>
          </a:xfrm>
        </p:spPr>
        <p:txBody>
          <a:bodyPr/>
          <a:lstStyle/>
          <a:p>
            <a:fld id="{42A54C80-263E-416B-A8E0-580EDEADCBDC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4860727"/>
            <a:ext cx="4260056" cy="2256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5276"/>
            <a:ext cx="9129932" cy="5127674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790972" y="70339"/>
            <a:ext cx="1419712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4857750"/>
            <a:ext cx="2133600" cy="22860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4/23/2025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4860727"/>
            <a:ext cx="4260056" cy="2256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607219"/>
            <a:ext cx="502920" cy="225623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5" y="7036"/>
            <a:ext cx="2672861" cy="142515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5276"/>
            <a:ext cx="9136966" cy="513295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03599"/>
            <a:ext cx="7239000" cy="1021556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225152"/>
            <a:ext cx="3886200" cy="17145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91828"/>
            <a:ext cx="4038600" cy="339447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91828"/>
            <a:ext cx="4038600" cy="339447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4860727"/>
            <a:ext cx="2133600" cy="226314"/>
          </a:xfrm>
        </p:spPr>
        <p:txBody>
          <a:bodyPr/>
          <a:lstStyle/>
          <a:p>
            <a:fld id="{42A54C80-263E-416B-A8E0-580EDEADCBDC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4860727"/>
            <a:ext cx="4260056" cy="22631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4860727"/>
            <a:ext cx="502920" cy="226314"/>
          </a:xfrm>
        </p:spPr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18049"/>
            <a:ext cx="1066800" cy="4615434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18049"/>
            <a:ext cx="581024" cy="226314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2570343"/>
            <a:ext cx="581024" cy="226314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18049"/>
            <a:ext cx="6858000" cy="226314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2570343"/>
            <a:ext cx="6858000" cy="22631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4860727"/>
            <a:ext cx="2130552" cy="226314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4/23/2025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4860727"/>
            <a:ext cx="4261104" cy="22631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4862322"/>
            <a:ext cx="502920" cy="226314"/>
          </a:xfrm>
        </p:spPr>
        <p:txBody>
          <a:bodyPr/>
          <a:lstStyle>
            <a:lvl1pPr algn="ctr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4/23/2025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4860727"/>
            <a:ext cx="2133600" cy="226314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4/23/2025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4861418"/>
            <a:ext cx="4260056" cy="2256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4860727"/>
            <a:ext cx="502920" cy="22631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275748"/>
            <a:ext cx="914400" cy="44577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275748"/>
            <a:ext cx="2438400" cy="44577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240030"/>
            <a:ext cx="5276088" cy="449199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4917186"/>
            <a:ext cx="2133600" cy="226314"/>
          </a:xfrm>
        </p:spPr>
        <p:txBody>
          <a:bodyPr/>
          <a:lstStyle>
            <a:lvl1pPr>
              <a:defRPr sz="900"/>
            </a:lvl1pPr>
          </a:lstStyle>
          <a:p>
            <a:fld id="{42A54C80-263E-416B-A8E0-580EDEADCBDC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4917186"/>
            <a:ext cx="5143120" cy="226314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4917186"/>
            <a:ext cx="502920" cy="226314"/>
          </a:xfrm>
        </p:spPr>
        <p:txBody>
          <a:bodyPr/>
          <a:lstStyle>
            <a:lvl1pPr>
              <a:defRPr sz="900"/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13172"/>
            <a:ext cx="914400" cy="48006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280475"/>
            <a:ext cx="7333488" cy="41148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4400550"/>
            <a:ext cx="7333488" cy="51435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4917186"/>
            <a:ext cx="2103120" cy="226314"/>
          </a:xfrm>
        </p:spPr>
        <p:txBody>
          <a:bodyPr/>
          <a:lstStyle>
            <a:lvl1pPr>
              <a:defRPr sz="900"/>
            </a:lvl1pPr>
          </a:lstStyle>
          <a:p>
            <a:fld id="{B61BEF0D-F0BB-DE4B-95CE-6DB70DBA9567}" type="datetimeFigureOut">
              <a:rPr lang="en-US" smtClean="0"/>
              <a:pPr/>
              <a:t>4/23/2025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4917877"/>
            <a:ext cx="4948072" cy="226314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4917186"/>
            <a:ext cx="365760" cy="226314"/>
          </a:xfrm>
        </p:spPr>
        <p:txBody>
          <a:bodyPr/>
          <a:lstStyle>
            <a:lvl1pPr algn="ctr">
              <a:defRPr sz="9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0552"/>
            <a:ext cx="9129932" cy="5127674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5276"/>
            <a:ext cx="9136966" cy="513295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5" y="3711307"/>
            <a:ext cx="2672861" cy="142515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00620"/>
            <a:ext cx="8229600" cy="1049274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412106"/>
            <a:ext cx="8229600" cy="3429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4860727"/>
            <a:ext cx="2133600" cy="226314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4/23/2025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4861418"/>
            <a:ext cx="4260056" cy="22562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4860727"/>
            <a:ext cx="502920" cy="226314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snpstats.net/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539262" y="156404"/>
            <a:ext cx="7280030" cy="1577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tabLst>
                <a:tab pos="392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392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392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392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392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2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2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2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2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algn="ctr" eaLnBrk="1" hangingPunct="1"/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«КУРСКИЙ ГОСУДАРСТВЕННЫЙ МЕДИЦИНСКИЙ УНИВЕРСИТЕТ»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РОССИЙСКОЙ ФЕДЕРАЦИИ</a:t>
            </a:r>
          </a:p>
          <a:p>
            <a:pPr algn="ctr"/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Научно-исследовательский институт генетической и молекулярной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эпидемиологии</a:t>
            </a:r>
          </a:p>
          <a:p>
            <a:pPr algn="ctr"/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 д.м.н.,  профессор А.В. </a:t>
            </a:r>
            <a:r>
              <a:rPr lang="ru-RU" alt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Полоников</a:t>
            </a:r>
            <a:endParaRPr lang="ru-RU" alt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en-US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katherin200@yandex.ru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31962" y="1730868"/>
            <a:ext cx="7900988" cy="1038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100" b="1" dirty="0" smtClean="0">
                <a:latin typeface="Times New Roman" panose="02020603050405020304" pitchFamily="18" charset="0"/>
              </a:rPr>
              <a:t>ИССЛЕДОВАНИЕ ВЗАИМОСВЯЗИ ПОЛИМОРФИЗМОВ ГЕНА ГЛУТАТИОНСИНТЕТАЗЫ С РИСКОМ РАЗВИТИЯ ИШЕМИЧЕСКОЙ БОЛЕЗНИ СЕРДЦА</a:t>
            </a:r>
            <a:endParaRPr lang="ru-RU" altLang="ru-RU" sz="2100" b="1" dirty="0">
              <a:latin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331775" y="4209858"/>
            <a:ext cx="5207794" cy="5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Сокольникова Е.С.,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Азарова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Ю.Э., Бушуева О.Ю.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321477" y="4795720"/>
            <a:ext cx="2120773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Санкт Петербург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г.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1962" y="3323764"/>
            <a:ext cx="1871380" cy="1471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56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0687" y="152707"/>
            <a:ext cx="6447501" cy="53895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4875" y="554943"/>
            <a:ext cx="8058150" cy="4126523"/>
          </a:xfrm>
        </p:spPr>
        <p:txBody>
          <a:bodyPr>
            <a:noAutofit/>
          </a:bodyPr>
          <a:lstStyle/>
          <a:p>
            <a:pPr algn="just"/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Глутатионсинтетаза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(GSS) — второй фермент в пути биосинтеза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глутатиона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(GSH), который катализирует АТФ-зависимую реакцию конденсации гамма-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глутамилцистеина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и глицина в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глутатион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GSH играет важную роль в сердечно-сосудистой системе, поскольку является мощным антиоксидантом в защите клеток от окислительного стресса и способен восстанавливать внутриклеточное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окислительно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-восстановительное равновесие, предотвращая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инактивацию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оксида азота, вырабатываемого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эндотелием. 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Сниженный уровень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глутатиона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рассматривается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независимый фактор риска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атеросклероза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 ишемической болезни сердца и инфаркта мозга . 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Функционально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неравнозначные полиморфные   варианты гена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глутатионсинтетазы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могут оказывать влияние на способность фермента синтезировать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глутатион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однако до настоящего времени исследований по оценке вовлеченности полиморфизмов данного гена в развитие ишемической болезни сердца не проводилось.</a:t>
            </a: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Целью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настоящего исследования было изучение взаимосвязи трех функционально значимых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однонуклеотидных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полиморфизмов (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SNP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rs7265992, rs6088660 и rs1801310 гена 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GSS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риском развития ишемической болезни сердца (ИБС).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944554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1367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3013" y="199292"/>
            <a:ext cx="7385172" cy="49237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 исследования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5846" y="692882"/>
            <a:ext cx="3774981" cy="4125059"/>
          </a:xfrm>
        </p:spPr>
        <p:txBody>
          <a:bodyPr>
            <a:normAutofit fontScale="70000" lnSpcReduction="20000"/>
          </a:bodyPr>
          <a:lstStyle/>
          <a:p>
            <a:pPr marL="64008" indent="0"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Материалы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 algn="just" fontAlgn="b">
              <a:buNone/>
            </a:pPr>
            <a:endParaRPr lang="ru-RU" dirty="0"/>
          </a:p>
          <a:p>
            <a:pPr marL="0" indent="0" algn="just" fontAlgn="b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SNP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гена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S: 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fontAlgn="b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rs7265992</a:t>
            </a:r>
          </a:p>
          <a:p>
            <a:pPr fontAlgn="b"/>
            <a:r>
              <a:rPr lang="en-US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rs6088660</a:t>
            </a:r>
            <a:endParaRPr lang="ru-RU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fontAlgn="b"/>
            <a:r>
              <a:rPr lang="en-US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rs1801310</a:t>
            </a:r>
            <a:endParaRPr lang="ru-RU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2"/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20307" y="740019"/>
            <a:ext cx="4325817" cy="4101612"/>
          </a:xfrm>
        </p:spPr>
        <p:txBody>
          <a:bodyPr>
            <a:normAutofit fontScale="70000" lnSpcReduction="20000"/>
          </a:bodyPr>
          <a:lstStyle/>
          <a:p>
            <a:pPr marL="64008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Проводилась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коронарография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 ультразвуковое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дуплексное сканирование сердца и магистральных сосудов с оценкой показателей центральной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гемодинамики.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Генотипирование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полиморфизмов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гена </a:t>
            </a:r>
            <a:r>
              <a:rPr lang="en-US" i="1" dirty="0">
                <a:latin typeface="Times New Roman"/>
                <a:ea typeface="Times New Roman"/>
              </a:rPr>
              <a:t>GSS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ехнология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iPLEX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геномный времяпролетный масс-спектрометр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MassARRAY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Analyzer 4 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Agena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Bioscience,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Генетико-статистические методы: SNPStats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расчет P,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Odds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Ratio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95CI,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χ2, частотный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гаплотипов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www.snpstats.net/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699" y="10501"/>
            <a:ext cx="1061614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0647" y="1084858"/>
            <a:ext cx="3423138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lvl="0" algn="ctr" defTabSz="685800">
              <a:defRPr/>
            </a:pPr>
            <a:r>
              <a:rPr lang="ru-RU" dirty="0">
                <a:solidFill>
                  <a:srgbClr val="786C7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 исследование включено</a:t>
            </a:r>
          </a:p>
          <a:p>
            <a:pPr lvl="0" algn="ctr" defTabSz="685800">
              <a:defRPr/>
            </a:pPr>
            <a:r>
              <a:rPr lang="ru-RU" b="1" dirty="0">
                <a:solidFill>
                  <a:srgbClr val="786C7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1482 человек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 rot="5400000">
            <a:off x="1202533" y="1149194"/>
            <a:ext cx="331787" cy="1225550"/>
          </a:xfrm>
          <a:prstGeom prst="bentConnector3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Соединительная линия уступом 9"/>
          <p:cNvCxnSpPr/>
          <p:nvPr/>
        </p:nvCxnSpPr>
        <p:spPr>
          <a:xfrm rot="16200000" flipH="1">
            <a:off x="2459834" y="1129448"/>
            <a:ext cx="331787" cy="1289050"/>
          </a:xfrm>
          <a:prstGeom prst="bentConnector3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5846" y="1927862"/>
            <a:ext cx="1652954" cy="738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911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пациентов с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подтвержденным диагнозом ИБС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81204" y="1927862"/>
            <a:ext cx="2110150" cy="11695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571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контрольной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группы, относительно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здоровых лиц без хронических заболеваний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296" y="3654030"/>
            <a:ext cx="2101609" cy="1000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667" y="4447750"/>
            <a:ext cx="2589333" cy="695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5809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50986" y="154105"/>
            <a:ext cx="7886700" cy="4086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исследований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774" y="739925"/>
            <a:ext cx="8417168" cy="29105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Ассоциации полиморфных вариантов гена </a:t>
            </a:r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GSS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параметрами ангиографии и ультразвукового исследования сердца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632" y="1"/>
            <a:ext cx="940707" cy="739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0310" y="1262014"/>
            <a:ext cx="3446151" cy="18158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Полиморфизмы 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rs7265992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(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=0.026, рецессивная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модель)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и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rs6088660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(Р=0.013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лог-аддитивная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модель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ассоциированы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пониженным риском развития ИБС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(P=0.03),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то время как вариант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rs1801310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(Р=0.014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доминантная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модель) 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связан с повышенным риском развития болезни.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0310" y="3111039"/>
            <a:ext cx="5323812" cy="10030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Стратифицированный анализ по полу выявил, что полиморфизм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rs1801310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гена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SS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ассоциирован с повышенным риском развития ИБС только у мужчин (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OR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=1.34 95%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CI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1.01-1.77, Р=0.04, доминантная модель).	</a:t>
            </a:r>
            <a:endParaRPr lang="ru-RU" sz="12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28917" y="4061525"/>
            <a:ext cx="7859997" cy="87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dirty="0">
                <a:latin typeface="Times New Roman"/>
                <a:ea typeface="Times New Roman"/>
                <a:cs typeface="Times New Roman"/>
              </a:rPr>
              <a:t>Вариантные аллели rs7265992-</a:t>
            </a:r>
            <a:r>
              <a:rPr lang="en-US" sz="1200" dirty="0">
                <a:latin typeface="Times New Roman"/>
                <a:ea typeface="Times New Roman"/>
                <a:cs typeface="Times New Roman"/>
              </a:rPr>
              <a:t>A</a:t>
            </a:r>
            <a:r>
              <a:rPr lang="ru-RU" sz="1200" dirty="0">
                <a:latin typeface="Times New Roman"/>
                <a:ea typeface="Times New Roman"/>
                <a:cs typeface="Times New Roman"/>
              </a:rPr>
              <a:t> и rs6088660-Т, характеризовавшиеся </a:t>
            </a:r>
            <a:r>
              <a:rPr lang="ru-RU" sz="1200" dirty="0" err="1">
                <a:latin typeface="Times New Roman"/>
                <a:ea typeface="Times New Roman"/>
                <a:cs typeface="Times New Roman"/>
              </a:rPr>
              <a:t>протективными</a:t>
            </a:r>
            <a:r>
              <a:rPr lang="ru-RU" sz="1200" dirty="0">
                <a:latin typeface="Times New Roman"/>
                <a:ea typeface="Times New Roman"/>
                <a:cs typeface="Times New Roman"/>
              </a:rPr>
              <a:t> эффектами в отношении риска ИБС, ассоциируются с повышенной экспрессией гена </a:t>
            </a:r>
            <a:r>
              <a:rPr lang="en-US" sz="1200" i="1" dirty="0">
                <a:latin typeface="Times New Roman"/>
                <a:ea typeface="Times New Roman"/>
                <a:cs typeface="Times New Roman"/>
              </a:rPr>
              <a:t>GSS</a:t>
            </a:r>
            <a:r>
              <a:rPr lang="ru-RU" sz="1200" dirty="0">
                <a:latin typeface="Times New Roman"/>
                <a:ea typeface="Times New Roman"/>
                <a:cs typeface="Times New Roman"/>
              </a:rPr>
              <a:t> в сердце (</a:t>
            </a:r>
            <a:r>
              <a:rPr lang="en-US" sz="1200" dirty="0">
                <a:latin typeface="Times New Roman"/>
                <a:ea typeface="Times New Roman"/>
                <a:cs typeface="Times New Roman"/>
              </a:rPr>
              <a:t>P</a:t>
            </a:r>
            <a:r>
              <a:rPr lang="ru-RU" sz="1200" dirty="0">
                <a:latin typeface="Times New Roman"/>
                <a:ea typeface="Times New Roman"/>
                <a:cs typeface="Times New Roman"/>
              </a:rPr>
              <a:t>&lt;1.0</a:t>
            </a:r>
            <a:r>
              <a:rPr lang="en-US" sz="1200" dirty="0">
                <a:latin typeface="Times New Roman"/>
                <a:ea typeface="Times New Roman"/>
                <a:cs typeface="Times New Roman"/>
              </a:rPr>
              <a:t>x</a:t>
            </a:r>
            <a:r>
              <a:rPr lang="ru-RU" sz="1200" dirty="0">
                <a:latin typeface="Times New Roman"/>
                <a:ea typeface="Times New Roman"/>
                <a:cs typeface="Times New Roman"/>
              </a:rPr>
              <a:t>10</a:t>
            </a:r>
            <a:r>
              <a:rPr lang="ru-RU" sz="1200" baseline="30000" dirty="0">
                <a:latin typeface="Times New Roman"/>
                <a:ea typeface="Times New Roman"/>
                <a:cs typeface="Times New Roman"/>
              </a:rPr>
              <a:t>-10</a:t>
            </a:r>
            <a:r>
              <a:rPr lang="ru-RU" sz="1200" dirty="0">
                <a:latin typeface="Times New Roman"/>
                <a:ea typeface="Times New Roman"/>
                <a:cs typeface="Times New Roman"/>
              </a:rPr>
              <a:t>). По всей видимости, </a:t>
            </a:r>
            <a:r>
              <a:rPr lang="ru-RU" sz="1200" dirty="0" err="1">
                <a:latin typeface="Times New Roman"/>
                <a:ea typeface="Times New Roman"/>
                <a:cs typeface="Times New Roman"/>
              </a:rPr>
              <a:t>протективные</a:t>
            </a:r>
            <a:r>
              <a:rPr lang="ru-RU" sz="1200" dirty="0">
                <a:latin typeface="Times New Roman"/>
                <a:ea typeface="Times New Roman"/>
                <a:cs typeface="Times New Roman"/>
              </a:rPr>
              <a:t> эффекты аллелей rs7265992-</a:t>
            </a:r>
            <a:r>
              <a:rPr lang="en-US" sz="1200" dirty="0">
                <a:latin typeface="Times New Roman"/>
                <a:ea typeface="Times New Roman"/>
                <a:cs typeface="Times New Roman"/>
              </a:rPr>
              <a:t>A</a:t>
            </a:r>
            <a:r>
              <a:rPr lang="ru-RU" sz="1200" dirty="0">
                <a:latin typeface="Times New Roman"/>
                <a:ea typeface="Times New Roman"/>
                <a:cs typeface="Times New Roman"/>
              </a:rPr>
              <a:t> и rs6088660-Т сопряжены с более высоким уровнем синтеза </a:t>
            </a:r>
            <a:r>
              <a:rPr lang="ru-RU" sz="1200" dirty="0" err="1">
                <a:latin typeface="Times New Roman"/>
                <a:ea typeface="Times New Roman"/>
                <a:cs typeface="Times New Roman"/>
              </a:rPr>
              <a:t>глутатиона</a:t>
            </a:r>
            <a:r>
              <a:rPr lang="ru-RU" sz="1200" dirty="0">
                <a:latin typeface="Times New Roman"/>
                <a:ea typeface="Times New Roman"/>
                <a:cs typeface="Times New Roman"/>
              </a:rPr>
              <a:t> в сердце из-за повышенной экспрессии гена  </a:t>
            </a:r>
            <a:r>
              <a:rPr lang="en-US" sz="1200" i="1" dirty="0">
                <a:latin typeface="Times New Roman"/>
                <a:ea typeface="Times New Roman"/>
                <a:cs typeface="Times New Roman"/>
              </a:rPr>
              <a:t>GSS</a:t>
            </a:r>
            <a:r>
              <a:rPr lang="ru-RU" sz="1200" i="1" dirty="0">
                <a:latin typeface="Times New Roman"/>
                <a:ea typeface="Times New Roman"/>
                <a:cs typeface="Times New Roman"/>
              </a:rPr>
              <a:t>.</a:t>
            </a:r>
            <a:endParaRPr lang="ru-RU" sz="1200" dirty="0">
              <a:effectLst/>
              <a:latin typeface="Calibri"/>
              <a:ea typeface="Times New Roman"/>
              <a:cs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65994" y="1381282"/>
            <a:ext cx="2185841" cy="123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88075" y="1381282"/>
            <a:ext cx="2519252" cy="164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093" y="4152668"/>
            <a:ext cx="749784" cy="801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835" y="3111039"/>
            <a:ext cx="2655492" cy="950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724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5138" y="1241509"/>
            <a:ext cx="8140647" cy="2904467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</a:pPr>
            <a:r>
              <a:rPr lang="ru-RU" sz="1800" dirty="0">
                <a:latin typeface="Times New Roman"/>
                <a:ea typeface="Times New Roman"/>
                <a:cs typeface="Times New Roman"/>
              </a:rPr>
              <a:t>В рамках настоящего исследования впервые установлено, что полиморфные варианты гена </a:t>
            </a:r>
            <a:r>
              <a:rPr lang="ru-RU" sz="1800" dirty="0" err="1">
                <a:latin typeface="Times New Roman"/>
                <a:ea typeface="Times New Roman"/>
                <a:cs typeface="Times New Roman"/>
              </a:rPr>
              <a:t>глутатионсинтетаза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 ассоциированы с предрасположенностью к ишемической болезни сердца. Однако, учитывая относительно слабые ассоциации исследованных вариантов, потребуются дополнительные исследования по оценке вовлеченности гена </a:t>
            </a:r>
            <a:r>
              <a:rPr lang="en-US" sz="1800" i="1" dirty="0">
                <a:latin typeface="Times New Roman"/>
                <a:ea typeface="Times New Roman"/>
                <a:cs typeface="Times New Roman"/>
              </a:rPr>
              <a:t>GSS 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в патогенез заболевания.</a:t>
            </a:r>
            <a:endParaRPr lang="ru-RU" sz="16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12663" y="515960"/>
            <a:ext cx="6172200" cy="857250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6225" y="246192"/>
            <a:ext cx="1246013" cy="97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00300" y="2978232"/>
            <a:ext cx="4143375" cy="1936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995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53d85151408fbf9f25f59f38d70d4f8d4ef1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756</TotalTime>
  <Words>489</Words>
  <Application>Microsoft Office PowerPoint</Application>
  <PresentationFormat>Экран (16:9)</PresentationFormat>
  <Paragraphs>44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Яркая</vt:lpstr>
      <vt:lpstr>Презентация PowerPoint</vt:lpstr>
      <vt:lpstr>Актуальность</vt:lpstr>
      <vt:lpstr>Материалы и методы исследования</vt:lpstr>
      <vt:lpstr>Результаты исследований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Artbook</dc:creator>
  <cp:lastModifiedBy>User</cp:lastModifiedBy>
  <cp:revision>74</cp:revision>
  <dcterms:created xsi:type="dcterms:W3CDTF">2019-03-25T07:22:12Z</dcterms:created>
  <dcterms:modified xsi:type="dcterms:W3CDTF">2025-04-23T11:44:57Z</dcterms:modified>
</cp:coreProperties>
</file>